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tzel, Desiree E SSG NGWI" initials="RDESN" lastIdx="4" clrIdx="0">
    <p:extLst>
      <p:ext uri="{19B8F6BF-5375-455C-9EA6-DF929625EA0E}">
        <p15:presenceInfo xmlns:p15="http://schemas.microsoft.com/office/powerpoint/2012/main" userId="Ratzel, Desiree E SSG NGW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7066" autoAdjust="0"/>
  </p:normalViewPr>
  <p:slideViewPr>
    <p:cSldViewPr snapToGrid="0">
      <p:cViewPr varScale="1">
        <p:scale>
          <a:sx n="75" d="100"/>
          <a:sy n="75" d="100"/>
        </p:scale>
        <p:origin x="1236"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E4F58B-1B78-462C-8DC4-E0F0D1DF4F6C}"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D8D2CF-1452-4D1E-AFD0-0CDC7F85F82B}" type="slidenum">
              <a:rPr lang="en-US" smtClean="0"/>
              <a:t>‹#›</a:t>
            </a:fld>
            <a:endParaRPr lang="en-US"/>
          </a:p>
        </p:txBody>
      </p:sp>
    </p:spTree>
    <p:extLst>
      <p:ext uri="{BB962C8B-B14F-4D97-AF65-F5344CB8AC3E}">
        <p14:creationId xmlns:p14="http://schemas.microsoft.com/office/powerpoint/2010/main" val="627443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Good</a:t>
            </a:r>
            <a:r>
              <a:rPr lang="en-US" baseline="0" dirty="0" smtClean="0"/>
              <a:t> Morning/Afternoon, I’m _________and my class today is the LinkedIn for the Job Seeker. This class is to teach everyone the basics of LinkedIn profiles and how to build a successful profile for employment. </a:t>
            </a:r>
            <a:r>
              <a:rPr lang="en-US" sz="1200" kern="1200" dirty="0" smtClean="0">
                <a:solidFill>
                  <a:schemeClr val="tx1"/>
                </a:solidFill>
                <a:effectLst/>
                <a:latin typeface="+mn-lt"/>
                <a:ea typeface="+mn-ea"/>
                <a:cs typeface="+mn-cs"/>
              </a:rPr>
              <a:t>Please follow the LinkedIn</a:t>
            </a:r>
            <a:r>
              <a:rPr lang="en-US" sz="1200" kern="1200" baseline="0" dirty="0" smtClean="0">
                <a:solidFill>
                  <a:schemeClr val="tx1"/>
                </a:solidFill>
                <a:effectLst/>
                <a:latin typeface="+mn-lt"/>
                <a:ea typeface="+mn-ea"/>
                <a:cs typeface="+mn-cs"/>
              </a:rPr>
              <a:t> class handout that is located in your folder.</a:t>
            </a:r>
            <a:endParaRPr lang="en-US" dirty="0" smtClean="0"/>
          </a:p>
          <a:p>
            <a:endParaRPr lang="en-US" dirty="0"/>
          </a:p>
        </p:txBody>
      </p:sp>
      <p:sp>
        <p:nvSpPr>
          <p:cNvPr id="4" name="Slide Number Placeholder 3"/>
          <p:cNvSpPr>
            <a:spLocks noGrp="1"/>
          </p:cNvSpPr>
          <p:nvPr>
            <p:ph type="sldNum" sz="quarter" idx="10"/>
          </p:nvPr>
        </p:nvSpPr>
        <p:spPr/>
        <p:txBody>
          <a:bodyPr/>
          <a:lstStyle/>
          <a:p>
            <a:fld id="{FCD8D2CF-1452-4D1E-AFD0-0CDC7F85F82B}" type="slidenum">
              <a:rPr lang="en-US" smtClean="0"/>
              <a:t>1</a:t>
            </a:fld>
            <a:endParaRPr lang="en-US"/>
          </a:p>
        </p:txBody>
      </p:sp>
    </p:spTree>
    <p:extLst>
      <p:ext uri="{BB962C8B-B14F-4D97-AF65-F5344CB8AC3E}">
        <p14:creationId xmlns:p14="http://schemas.microsoft.com/office/powerpoint/2010/main" val="206803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Make sure you include each college you attended and your high school. This helps LinkedIn identify people to suggest that you connect with. Include all of your activities, honors, GPA and achievements.</a:t>
            </a:r>
          </a:p>
          <a:p>
            <a:endParaRPr lang="en-US" dirty="0"/>
          </a:p>
        </p:txBody>
      </p:sp>
      <p:sp>
        <p:nvSpPr>
          <p:cNvPr id="4" name="Slide Number Placeholder 3"/>
          <p:cNvSpPr>
            <a:spLocks noGrp="1"/>
          </p:cNvSpPr>
          <p:nvPr>
            <p:ph type="sldNum" sz="quarter" idx="10"/>
          </p:nvPr>
        </p:nvSpPr>
        <p:spPr/>
        <p:txBody>
          <a:bodyPr/>
          <a:lstStyle/>
          <a:p>
            <a:fld id="{FCD8D2CF-1452-4D1E-AFD0-0CDC7F85F82B}" type="slidenum">
              <a:rPr lang="en-US" smtClean="0"/>
              <a:t>10</a:t>
            </a:fld>
            <a:endParaRPr lang="en-US"/>
          </a:p>
        </p:txBody>
      </p:sp>
    </p:spTree>
    <p:extLst>
      <p:ext uri="{BB962C8B-B14F-4D97-AF65-F5344CB8AC3E}">
        <p14:creationId xmlns:p14="http://schemas.microsoft.com/office/powerpoint/2010/main" val="1381018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This section can also help increase the amount of keywords employers are looking for.</a:t>
            </a: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You are allowed to have 50 skills. You should fill them up with skills recruiters and employers in your field would be looking for. Endorsements are credibility to the skills you added to your profile. Your connections</a:t>
            </a:r>
            <a:r>
              <a:rPr lang="en-US" baseline="0" dirty="0" smtClean="0">
                <a:effectLst/>
              </a:rPr>
              <a:t> can endorse your skills to show employers the credibility behind the skills you have picked.</a:t>
            </a:r>
            <a:endParaRPr lang="en-US" dirty="0"/>
          </a:p>
        </p:txBody>
      </p:sp>
      <p:sp>
        <p:nvSpPr>
          <p:cNvPr id="4" name="Slide Number Placeholder 3"/>
          <p:cNvSpPr>
            <a:spLocks noGrp="1"/>
          </p:cNvSpPr>
          <p:nvPr>
            <p:ph type="sldNum" sz="quarter" idx="10"/>
          </p:nvPr>
        </p:nvSpPr>
        <p:spPr/>
        <p:txBody>
          <a:bodyPr/>
          <a:lstStyle/>
          <a:p>
            <a:fld id="{FCD8D2CF-1452-4D1E-AFD0-0CDC7F85F82B}" type="slidenum">
              <a:rPr lang="en-US" smtClean="0"/>
              <a:t>11</a:t>
            </a:fld>
            <a:endParaRPr lang="en-US"/>
          </a:p>
        </p:txBody>
      </p:sp>
    </p:spTree>
    <p:extLst>
      <p:ext uri="{BB962C8B-B14F-4D97-AF65-F5344CB8AC3E}">
        <p14:creationId xmlns:p14="http://schemas.microsoft.com/office/powerpoint/2010/main" val="315614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want to shoot for 2 or 3 recommendations per job. The best way to accomplish this is simply by asking your coworkers and supervisors to write you 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may also do this by clicking the “Ask to be recommended” button and make sure you write a personalized note. </a:t>
            </a:r>
            <a:r>
              <a:rPr lang="en-US" sz="1200" b="0" kern="1200" dirty="0" smtClean="0">
                <a:solidFill>
                  <a:schemeClr val="tx1"/>
                </a:solidFill>
                <a:effectLst/>
                <a:latin typeface="+mn-lt"/>
                <a:ea typeface="+mn-ea"/>
                <a:cs typeface="+mn-cs"/>
              </a:rPr>
              <a:t>Write to the person you are asking for a recommendation to guide them what to write about. You can also review the recommendation before having it posted, you can make the posting invisible and you can ask the writer to change the recommendation posting.</a:t>
            </a:r>
          </a:p>
          <a:p>
            <a:endParaRPr lang="en-US" dirty="0"/>
          </a:p>
        </p:txBody>
      </p:sp>
      <p:sp>
        <p:nvSpPr>
          <p:cNvPr id="4" name="Slide Number Placeholder 3"/>
          <p:cNvSpPr>
            <a:spLocks noGrp="1"/>
          </p:cNvSpPr>
          <p:nvPr>
            <p:ph type="sldNum" sz="quarter" idx="10"/>
          </p:nvPr>
        </p:nvSpPr>
        <p:spPr/>
        <p:txBody>
          <a:bodyPr/>
          <a:lstStyle/>
          <a:p>
            <a:fld id="{FCD8D2CF-1452-4D1E-AFD0-0CDC7F85F82B}" type="slidenum">
              <a:rPr lang="en-US" smtClean="0"/>
              <a:t>12</a:t>
            </a:fld>
            <a:endParaRPr lang="en-US"/>
          </a:p>
        </p:txBody>
      </p:sp>
    </p:spTree>
    <p:extLst>
      <p:ext uri="{BB962C8B-B14F-4D97-AF65-F5344CB8AC3E}">
        <p14:creationId xmlns:p14="http://schemas.microsoft.com/office/powerpoint/2010/main" val="3377194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Add the accomplishments that apply to you. For example, if you got a good score on a professional entrance exam (GRE, GMAT, LSAT, OAT, etc.) you may add the score here. Any certifications you hold can also be included in this section. Don’t be afraid to add college courses here too, especially if you are a student or recent graduate. </a:t>
            </a:r>
            <a:r>
              <a:rPr lang="en-US" sz="1200" b="0" kern="1200" dirty="0" smtClean="0">
                <a:solidFill>
                  <a:schemeClr val="tx1"/>
                </a:solidFill>
                <a:effectLst/>
                <a:latin typeface="+mn-lt"/>
                <a:ea typeface="+mn-ea"/>
                <a:cs typeface="+mn-cs"/>
              </a:rPr>
              <a:t>(Up to 50 courses)</a:t>
            </a:r>
          </a:p>
          <a:p>
            <a:r>
              <a:rPr lang="en-US" sz="1200" b="0" kern="1200" dirty="0" smtClean="0">
                <a:solidFill>
                  <a:schemeClr val="tx1"/>
                </a:solidFill>
                <a:effectLst/>
                <a:latin typeface="+mn-lt"/>
                <a:ea typeface="+mn-ea"/>
                <a:cs typeface="+mn-cs"/>
              </a:rPr>
              <a:t>Can also add: awards (military), languages (with proficiency), publications, patents, projects, and affiliated organizations.</a:t>
            </a:r>
          </a:p>
          <a:p>
            <a:endParaRPr lang="en-US" dirty="0"/>
          </a:p>
        </p:txBody>
      </p:sp>
      <p:sp>
        <p:nvSpPr>
          <p:cNvPr id="4" name="Slide Number Placeholder 3"/>
          <p:cNvSpPr>
            <a:spLocks noGrp="1"/>
          </p:cNvSpPr>
          <p:nvPr>
            <p:ph type="sldNum" sz="quarter" idx="10"/>
          </p:nvPr>
        </p:nvSpPr>
        <p:spPr/>
        <p:txBody>
          <a:bodyPr/>
          <a:lstStyle/>
          <a:p>
            <a:fld id="{FCD8D2CF-1452-4D1E-AFD0-0CDC7F85F82B}" type="slidenum">
              <a:rPr lang="en-US" smtClean="0"/>
              <a:t>13</a:t>
            </a:fld>
            <a:endParaRPr lang="en-US"/>
          </a:p>
        </p:txBody>
      </p:sp>
    </p:spTree>
    <p:extLst>
      <p:ext uri="{BB962C8B-B14F-4D97-AF65-F5344CB8AC3E}">
        <p14:creationId xmlns:p14="http://schemas.microsoft.com/office/powerpoint/2010/main" val="628335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sections which</a:t>
            </a:r>
            <a:r>
              <a:rPr lang="en-US" baseline="0" dirty="0" smtClean="0"/>
              <a:t> can be added to your LinkedIn profile: Volunteer and Licenses &amp; Certifications.</a:t>
            </a:r>
          </a:p>
          <a:p>
            <a:endParaRPr lang="en-US" baseline="0" dirty="0" smtClean="0"/>
          </a:p>
          <a:p>
            <a:r>
              <a:rPr lang="en-US" dirty="0" smtClean="0"/>
              <a:t>Volunteer</a:t>
            </a:r>
            <a:r>
              <a:rPr lang="en-US" baseline="0" dirty="0" smtClean="0"/>
              <a:t> Experience can be listed like the Work Experience to add more keywords. It will also help show employers more skills you have obtained outside of work. </a:t>
            </a:r>
          </a:p>
          <a:p>
            <a:endParaRPr lang="en-US" baseline="0" dirty="0" smtClean="0"/>
          </a:p>
          <a:p>
            <a:r>
              <a:rPr lang="en-US" baseline="0" dirty="0" smtClean="0"/>
              <a:t>Licenses &amp; Certifications can be listed to show employers you gained certifications or licenses towards the career you are pursuing. </a:t>
            </a:r>
            <a:endParaRPr lang="en-US" dirty="0"/>
          </a:p>
        </p:txBody>
      </p:sp>
      <p:sp>
        <p:nvSpPr>
          <p:cNvPr id="4" name="Slide Number Placeholder 3"/>
          <p:cNvSpPr>
            <a:spLocks noGrp="1"/>
          </p:cNvSpPr>
          <p:nvPr>
            <p:ph type="sldNum" sz="quarter" idx="10"/>
          </p:nvPr>
        </p:nvSpPr>
        <p:spPr/>
        <p:txBody>
          <a:bodyPr/>
          <a:lstStyle/>
          <a:p>
            <a:fld id="{FCD8D2CF-1452-4D1E-AFD0-0CDC7F85F82B}" type="slidenum">
              <a:rPr lang="en-US" smtClean="0"/>
              <a:t>14</a:t>
            </a:fld>
            <a:endParaRPr lang="en-US"/>
          </a:p>
        </p:txBody>
      </p:sp>
    </p:spTree>
    <p:extLst>
      <p:ext uri="{BB962C8B-B14F-4D97-AF65-F5344CB8AC3E}">
        <p14:creationId xmlns:p14="http://schemas.microsoft.com/office/powerpoint/2010/main" val="108514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Make sure that your writing is free of errors. Copy and paste your sections into a Word document before you publish it. Better yet, go to grammarly.com. This site not only identifies spelling and grammatical errors, it also finds run-on sentences, word misuse, and more.</a:t>
            </a:r>
          </a:p>
          <a:p>
            <a:endParaRPr lang="en-US" dirty="0"/>
          </a:p>
        </p:txBody>
      </p:sp>
      <p:sp>
        <p:nvSpPr>
          <p:cNvPr id="4" name="Slide Number Placeholder 3"/>
          <p:cNvSpPr>
            <a:spLocks noGrp="1"/>
          </p:cNvSpPr>
          <p:nvPr>
            <p:ph type="sldNum" sz="quarter" idx="10"/>
          </p:nvPr>
        </p:nvSpPr>
        <p:spPr/>
        <p:txBody>
          <a:bodyPr/>
          <a:lstStyle/>
          <a:p>
            <a:fld id="{FCD8D2CF-1452-4D1E-AFD0-0CDC7F85F82B}" type="slidenum">
              <a:rPr lang="en-US" smtClean="0"/>
              <a:t>15</a:t>
            </a:fld>
            <a:endParaRPr lang="en-US"/>
          </a:p>
        </p:txBody>
      </p:sp>
    </p:spTree>
    <p:extLst>
      <p:ext uri="{BB962C8B-B14F-4D97-AF65-F5344CB8AC3E}">
        <p14:creationId xmlns:p14="http://schemas.microsoft.com/office/powerpoint/2010/main" val="196860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LinkedIn is FREE!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is a Premium version for which you can pay a monthly fee.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However, veterans have the opportunity to enjoy one year of free Premium by following this link:</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https://linkedinforgood.linkedin.com/programs/veterans/premiumform. Linked</a:t>
            </a:r>
            <a:r>
              <a:rPr lang="en-US" sz="1200" kern="1200" baseline="0" dirty="0" smtClean="0">
                <a:solidFill>
                  <a:schemeClr val="tx1"/>
                </a:solidFill>
                <a:effectLst/>
                <a:latin typeface="+mn-lt"/>
                <a:ea typeface="+mn-ea"/>
                <a:cs typeface="+mn-cs"/>
              </a:rPr>
              <a:t>In is like a professional </a:t>
            </a:r>
            <a:r>
              <a:rPr lang="en-US" sz="1200" kern="1200" baseline="0" dirty="0" err="1" smtClean="0">
                <a:solidFill>
                  <a:schemeClr val="tx1"/>
                </a:solidFill>
                <a:effectLst/>
                <a:latin typeface="+mn-lt"/>
                <a:ea typeface="+mn-ea"/>
                <a:cs typeface="+mn-cs"/>
              </a:rPr>
              <a:t>facebook</a:t>
            </a:r>
            <a:r>
              <a:rPr lang="en-US" sz="1200" kern="1200" baseline="0" dirty="0" smtClean="0">
                <a:solidFill>
                  <a:schemeClr val="tx1"/>
                </a:solidFill>
                <a:effectLst/>
                <a:latin typeface="+mn-lt"/>
                <a:ea typeface="+mn-ea"/>
                <a:cs typeface="+mn-cs"/>
              </a:rPr>
              <a:t> and a resume on steroids rolled into one. </a:t>
            </a:r>
            <a:endParaRPr lang="en-US" dirty="0"/>
          </a:p>
        </p:txBody>
      </p:sp>
      <p:sp>
        <p:nvSpPr>
          <p:cNvPr id="4" name="Slide Number Placeholder 3"/>
          <p:cNvSpPr>
            <a:spLocks noGrp="1"/>
          </p:cNvSpPr>
          <p:nvPr>
            <p:ph type="sldNum" sz="quarter" idx="10"/>
          </p:nvPr>
        </p:nvSpPr>
        <p:spPr/>
        <p:txBody>
          <a:bodyPr/>
          <a:lstStyle/>
          <a:p>
            <a:fld id="{FCD8D2CF-1452-4D1E-AFD0-0CDC7F85F82B}" type="slidenum">
              <a:rPr lang="en-US" smtClean="0"/>
              <a:t>2</a:t>
            </a:fld>
            <a:endParaRPr lang="en-US"/>
          </a:p>
        </p:txBody>
      </p:sp>
    </p:spTree>
    <p:extLst>
      <p:ext uri="{BB962C8B-B14F-4D97-AF65-F5344CB8AC3E}">
        <p14:creationId xmlns:p14="http://schemas.microsoft.com/office/powerpoint/2010/main" val="12222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off with the profile</a:t>
            </a:r>
            <a:r>
              <a:rPr lang="en-US" baseline="0" dirty="0" smtClean="0"/>
              <a:t> picture. </a:t>
            </a:r>
            <a:r>
              <a:rPr lang="en-US" dirty="0" smtClean="0">
                <a:effectLst/>
              </a:rPr>
              <a:t>Should be a clear headshot from the shoulders up with a neutral background. </a:t>
            </a:r>
          </a:p>
          <a:p>
            <a:r>
              <a:rPr lang="en-US" dirty="0" smtClean="0">
                <a:effectLst/>
              </a:rPr>
              <a:t>Business attire or business casual is a must! An idea</a:t>
            </a:r>
            <a:r>
              <a:rPr lang="en-US" baseline="0" dirty="0" smtClean="0">
                <a:effectLst/>
              </a:rPr>
              <a:t> is to dress how you would look like at a job interview.</a:t>
            </a:r>
            <a:endParaRPr lang="en-US" dirty="0" smtClean="0">
              <a:effectLst/>
            </a:endParaRPr>
          </a:p>
          <a:p>
            <a:r>
              <a:rPr lang="en-US" sz="1200" dirty="0" smtClean="0">
                <a:effectLst/>
              </a:rPr>
              <a:t> </a:t>
            </a:r>
            <a:endParaRPr lang="en-US" dirty="0" smtClean="0">
              <a:effectLst/>
            </a:endParaRPr>
          </a:p>
          <a:p>
            <a:r>
              <a:rPr lang="en-US" sz="1200" b="1" kern="1200" dirty="0" smtClean="0">
                <a:solidFill>
                  <a:schemeClr val="tx1"/>
                </a:solidFill>
                <a:effectLst/>
                <a:latin typeface="+mn-lt"/>
                <a:ea typeface="+mn-ea"/>
                <a:cs typeface="+mn-cs"/>
              </a:rPr>
              <a:t>DO NOT use your DoD Photo or pictures in uniform.</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i="0" dirty="0" smtClean="0">
                <a:effectLst/>
              </a:rPr>
              <a:t>We’re looking for private sector work so we want to put our military face away and put our business professional face forward!</a:t>
            </a:r>
          </a:p>
          <a:p>
            <a:endParaRPr lang="en-US" dirty="0"/>
          </a:p>
        </p:txBody>
      </p:sp>
      <p:sp>
        <p:nvSpPr>
          <p:cNvPr id="4" name="Slide Number Placeholder 3"/>
          <p:cNvSpPr>
            <a:spLocks noGrp="1"/>
          </p:cNvSpPr>
          <p:nvPr>
            <p:ph type="sldNum" sz="quarter" idx="10"/>
          </p:nvPr>
        </p:nvSpPr>
        <p:spPr/>
        <p:txBody>
          <a:bodyPr/>
          <a:lstStyle/>
          <a:p>
            <a:fld id="{FCD8D2CF-1452-4D1E-AFD0-0CDC7F85F82B}" type="slidenum">
              <a:rPr lang="en-US" smtClean="0"/>
              <a:t>3</a:t>
            </a:fld>
            <a:endParaRPr lang="en-US"/>
          </a:p>
        </p:txBody>
      </p:sp>
    </p:spTree>
    <p:extLst>
      <p:ext uri="{BB962C8B-B14F-4D97-AF65-F5344CB8AC3E}">
        <p14:creationId xmlns:p14="http://schemas.microsoft.com/office/powerpoint/2010/main" val="317396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Next</a:t>
            </a:r>
            <a:r>
              <a:rPr lang="en-US" baseline="0" dirty="0" smtClean="0">
                <a:effectLst/>
              </a:rPr>
              <a:t>, is the cover photo. </a:t>
            </a:r>
            <a:r>
              <a:rPr lang="en-US" dirty="0" smtClean="0">
                <a:effectLst/>
              </a:rPr>
              <a:t>Make it something relating to the type of work you do or have done. For example: a wood worker might have a picture of his latest project, someone in veteran’s affairs might have service branch emblems, or a scientist who has beakers containing colored fluid or lab mice.</a:t>
            </a:r>
          </a:p>
          <a:p>
            <a:endParaRPr lang="en-US" dirty="0"/>
          </a:p>
        </p:txBody>
      </p:sp>
      <p:sp>
        <p:nvSpPr>
          <p:cNvPr id="4" name="Slide Number Placeholder 3"/>
          <p:cNvSpPr>
            <a:spLocks noGrp="1"/>
          </p:cNvSpPr>
          <p:nvPr>
            <p:ph type="sldNum" sz="quarter" idx="10"/>
          </p:nvPr>
        </p:nvSpPr>
        <p:spPr/>
        <p:txBody>
          <a:bodyPr/>
          <a:lstStyle/>
          <a:p>
            <a:fld id="{FCD8D2CF-1452-4D1E-AFD0-0CDC7F85F82B}" type="slidenum">
              <a:rPr lang="en-US" smtClean="0"/>
              <a:t>4</a:t>
            </a:fld>
            <a:endParaRPr lang="en-US"/>
          </a:p>
        </p:txBody>
      </p:sp>
    </p:spTree>
    <p:extLst>
      <p:ext uri="{BB962C8B-B14F-4D97-AF65-F5344CB8AC3E}">
        <p14:creationId xmlns:p14="http://schemas.microsoft.com/office/powerpoint/2010/main" val="2486327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headline</a:t>
            </a:r>
            <a:r>
              <a:rPr lang="en-US" baseline="0" dirty="0" smtClean="0"/>
              <a:t> is like a title to your profile giving a snip of what you are pursuing or looking for in an employment.  </a:t>
            </a:r>
            <a:r>
              <a:rPr lang="en-US" dirty="0" smtClean="0">
                <a:effectLst/>
              </a:rPr>
              <a:t>Be sure that your headline states that you are looking for a job such as “actively pursuing laboratory, quality assurance, research, and pharmaceutical jobs”</a:t>
            </a:r>
          </a:p>
          <a:p>
            <a:endParaRPr lang="en-US" dirty="0"/>
          </a:p>
        </p:txBody>
      </p:sp>
      <p:sp>
        <p:nvSpPr>
          <p:cNvPr id="4" name="Slide Number Placeholder 3"/>
          <p:cNvSpPr>
            <a:spLocks noGrp="1"/>
          </p:cNvSpPr>
          <p:nvPr>
            <p:ph type="sldNum" sz="quarter" idx="10"/>
          </p:nvPr>
        </p:nvSpPr>
        <p:spPr/>
        <p:txBody>
          <a:bodyPr/>
          <a:lstStyle/>
          <a:p>
            <a:fld id="{FCD8D2CF-1452-4D1E-AFD0-0CDC7F85F82B}" type="slidenum">
              <a:rPr lang="en-US" smtClean="0"/>
              <a:t>5</a:t>
            </a:fld>
            <a:endParaRPr lang="en-US"/>
          </a:p>
        </p:txBody>
      </p:sp>
    </p:spTree>
    <p:extLst>
      <p:ext uri="{BB962C8B-B14F-4D97-AF65-F5344CB8AC3E}">
        <p14:creationId xmlns:p14="http://schemas.microsoft.com/office/powerpoint/2010/main" val="367651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Do not list your last job as your current position or people may become confused as to whether you are looking for a job or not. Instead, your current company should reflect that you are looking for a job:</a:t>
            </a:r>
          </a:p>
          <a:p>
            <a:r>
              <a:rPr lang="en-US" sz="1200" dirty="0" smtClean="0">
                <a:effectLst/>
              </a:rPr>
              <a:t> </a:t>
            </a:r>
            <a:endParaRPr lang="en-US" dirty="0" smtClean="0">
              <a:effectLst/>
            </a:endParaRPr>
          </a:p>
          <a:p>
            <a:r>
              <a:rPr lang="en-US" dirty="0" smtClean="0">
                <a:effectLst/>
              </a:rPr>
              <a:t>“Currently seeking employment” </a:t>
            </a:r>
          </a:p>
          <a:p>
            <a:r>
              <a:rPr lang="en-US" dirty="0" smtClean="0">
                <a:effectLst/>
              </a:rPr>
              <a:t>“Open to opportunities”</a:t>
            </a:r>
          </a:p>
          <a:p>
            <a:r>
              <a:rPr lang="en-US" sz="1200" dirty="0" smtClean="0">
                <a:effectLst/>
              </a:rPr>
              <a:t> </a:t>
            </a:r>
            <a:endParaRPr lang="en-US" dirty="0" smtClean="0">
              <a:effectLst/>
            </a:endParaRPr>
          </a:p>
          <a:p>
            <a:r>
              <a:rPr lang="en-US" dirty="0" smtClean="0">
                <a:effectLst/>
              </a:rPr>
              <a:t>Caveat: If you are still in the National Guard, yes this is technically a current position. However, you are looking for full time employment. We want recruiters to know that!</a:t>
            </a:r>
          </a:p>
          <a:p>
            <a:endParaRPr lang="en-US" dirty="0"/>
          </a:p>
        </p:txBody>
      </p:sp>
      <p:sp>
        <p:nvSpPr>
          <p:cNvPr id="4" name="Slide Number Placeholder 3"/>
          <p:cNvSpPr>
            <a:spLocks noGrp="1"/>
          </p:cNvSpPr>
          <p:nvPr>
            <p:ph type="sldNum" sz="quarter" idx="10"/>
          </p:nvPr>
        </p:nvSpPr>
        <p:spPr/>
        <p:txBody>
          <a:bodyPr/>
          <a:lstStyle/>
          <a:p>
            <a:fld id="{FCD8D2CF-1452-4D1E-AFD0-0CDC7F85F82B}" type="slidenum">
              <a:rPr lang="en-US" smtClean="0"/>
              <a:t>6</a:t>
            </a:fld>
            <a:endParaRPr lang="en-US"/>
          </a:p>
        </p:txBody>
      </p:sp>
    </p:spTree>
    <p:extLst>
      <p:ext uri="{BB962C8B-B14F-4D97-AF65-F5344CB8AC3E}">
        <p14:creationId xmlns:p14="http://schemas.microsoft.com/office/powerpoint/2010/main" val="853670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PARAGRAPH of your summary should describe the perfect job for you. Be sure that you use clear language and you describe your goals and the ideal position.</a:t>
            </a:r>
          </a:p>
          <a:p>
            <a:r>
              <a:rPr lang="en-US" sz="1200" kern="1200" dirty="0" smtClean="0">
                <a:solidFill>
                  <a:schemeClr val="tx1"/>
                </a:solidFill>
                <a:effectLst/>
                <a:latin typeface="+mn-lt"/>
                <a:ea typeface="+mn-ea"/>
                <a:cs typeface="+mn-cs"/>
              </a:rPr>
              <a:t>The SECOND PARAGRAPH</a:t>
            </a:r>
            <a:r>
              <a:rPr lang="en-US" sz="1200" kern="1200" baseline="0" dirty="0" smtClean="0">
                <a:solidFill>
                  <a:schemeClr val="tx1"/>
                </a:solidFill>
                <a:effectLst/>
                <a:latin typeface="+mn-lt"/>
                <a:ea typeface="+mn-ea"/>
                <a:cs typeface="+mn-cs"/>
              </a:rPr>
              <a:t> is your 30-second elevator speech. The elevator speech is a brief summary of what qualities you have to offer the employer if they were to hire you.</a:t>
            </a:r>
          </a:p>
          <a:p>
            <a:r>
              <a:rPr lang="en-US" sz="1200" kern="1200" baseline="0" dirty="0" smtClean="0">
                <a:solidFill>
                  <a:schemeClr val="tx1"/>
                </a:solidFill>
                <a:effectLst/>
                <a:latin typeface="+mn-lt"/>
                <a:ea typeface="+mn-ea"/>
                <a:cs typeface="+mn-cs"/>
              </a:rPr>
              <a:t>Media: You can add media to this section. For example, you can add a general resume and cover letter. You can also add a video clip of your 30-second elevator speech.</a:t>
            </a:r>
            <a:endParaRPr lang="en-US" dirty="0"/>
          </a:p>
        </p:txBody>
      </p:sp>
      <p:sp>
        <p:nvSpPr>
          <p:cNvPr id="4" name="Slide Number Placeholder 3"/>
          <p:cNvSpPr>
            <a:spLocks noGrp="1"/>
          </p:cNvSpPr>
          <p:nvPr>
            <p:ph type="sldNum" sz="quarter" idx="10"/>
          </p:nvPr>
        </p:nvSpPr>
        <p:spPr/>
        <p:txBody>
          <a:bodyPr/>
          <a:lstStyle/>
          <a:p>
            <a:fld id="{FCD8D2CF-1452-4D1E-AFD0-0CDC7F85F82B}" type="slidenum">
              <a:rPr lang="en-US" smtClean="0"/>
              <a:t>7</a:t>
            </a:fld>
            <a:endParaRPr lang="en-US"/>
          </a:p>
        </p:txBody>
      </p:sp>
    </p:spTree>
    <p:extLst>
      <p:ext uri="{BB962C8B-B14F-4D97-AF65-F5344CB8AC3E}">
        <p14:creationId xmlns:p14="http://schemas.microsoft.com/office/powerpoint/2010/main" val="843564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for your profile to be at the top</a:t>
            </a:r>
            <a:r>
              <a:rPr lang="en-US" baseline="0" dirty="0" smtClean="0"/>
              <a:t> of the search list, you need to have the Career Interests turned ON. When you turn this on then the employers know you are looking and specifics of what type of job you are looking for. The options are full-time, contract, part-time, internships, volunteering, or temporary. You can add what types of job positions you are looking for and you write a detailed note for recruiters, as well.</a:t>
            </a:r>
            <a:endParaRPr lang="en-US" dirty="0"/>
          </a:p>
        </p:txBody>
      </p:sp>
      <p:sp>
        <p:nvSpPr>
          <p:cNvPr id="4" name="Slide Number Placeholder 3"/>
          <p:cNvSpPr>
            <a:spLocks noGrp="1"/>
          </p:cNvSpPr>
          <p:nvPr>
            <p:ph type="sldNum" sz="quarter" idx="10"/>
          </p:nvPr>
        </p:nvSpPr>
        <p:spPr/>
        <p:txBody>
          <a:bodyPr/>
          <a:lstStyle/>
          <a:p>
            <a:fld id="{FCD8D2CF-1452-4D1E-AFD0-0CDC7F85F82B}" type="slidenum">
              <a:rPr lang="en-US" smtClean="0"/>
              <a:t>8</a:t>
            </a:fld>
            <a:endParaRPr lang="en-US"/>
          </a:p>
        </p:txBody>
      </p:sp>
    </p:spTree>
    <p:extLst>
      <p:ext uri="{BB962C8B-B14F-4D97-AF65-F5344CB8AC3E}">
        <p14:creationId xmlns:p14="http://schemas.microsoft.com/office/powerpoint/2010/main" val="360933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Experience</a:t>
            </a:r>
            <a:r>
              <a:rPr lang="en-US" sz="1200" kern="1200" baseline="0" dirty="0" smtClean="0">
                <a:solidFill>
                  <a:schemeClr val="tx1"/>
                </a:solidFill>
                <a:effectLst/>
                <a:latin typeface="+mn-lt"/>
                <a:ea typeface="+mn-ea"/>
                <a:cs typeface="+mn-cs"/>
              </a:rPr>
              <a:t> section of your LinkedIn profile is your “Work Experience.”</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Add ALL jobs in this section, it increases the amount of searchable keywords on your profile. This increases the keywords for employers to find you. You can add multiple positions to one job location. (i.e. Wisconsin Army National Guard)</a:t>
            </a:r>
            <a:endParaRPr lang="en-US" b="0" dirty="0" smtClean="0">
              <a:effectLst/>
            </a:endParaRPr>
          </a:p>
          <a:p>
            <a:r>
              <a:rPr lang="en-US" sz="1200" b="0" kern="1200" dirty="0" smtClean="0">
                <a:solidFill>
                  <a:schemeClr val="tx1"/>
                </a:solidFill>
                <a:effectLst/>
                <a:latin typeface="+mn-lt"/>
                <a:ea typeface="+mn-ea"/>
                <a:cs typeface="+mn-cs"/>
              </a:rPr>
              <a:t>You can also add as many bullets as you like but NO FLUFF or REPEAT of the same bullet.</a:t>
            </a:r>
            <a:endParaRPr lang="en-US" b="0" dirty="0" smtClean="0">
              <a:effectLst/>
            </a:endParaRP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Load your experience with key words that recruiters in your field are looking for example for lab jobs: Quality assurance, data analysis, laboratory technician, lab assistant.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LinkedIn is a resume on steroids and should not be limited to one page. This is where you show off your experience and illustrate who you are and what you offer. Write as many bullets as you can think of for each position block. This can also be used as your Master</a:t>
            </a:r>
            <a:r>
              <a:rPr lang="en-US" sz="1200" kern="1200" baseline="0" dirty="0" smtClean="0">
                <a:solidFill>
                  <a:schemeClr val="tx1"/>
                </a:solidFill>
                <a:effectLst/>
                <a:latin typeface="+mn-lt"/>
                <a:ea typeface="+mn-ea"/>
                <a:cs typeface="+mn-cs"/>
              </a:rPr>
              <a:t> Resume. When you are tailoring your resume to the job you are applying for, you can copy and paste bullets from your master resume to your tailored resume. This way you don’t have to start from scratch.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There are two ways of writing about your experience: bullet format and paragraph. I suggest BULLETS, but you will see some people with paragraph format on their profile. This is ok but it’s hard to work with when</a:t>
            </a:r>
            <a:r>
              <a:rPr lang="en-US" sz="1200" kern="1200" baseline="0" dirty="0" smtClean="0">
                <a:solidFill>
                  <a:schemeClr val="tx1"/>
                </a:solidFill>
                <a:effectLst/>
                <a:latin typeface="+mn-lt"/>
                <a:ea typeface="+mn-ea"/>
                <a:cs typeface="+mn-cs"/>
              </a:rPr>
              <a:t> you write in a paragraph form.</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You can add media to this section as well. </a:t>
            </a:r>
            <a:r>
              <a:rPr lang="en-US" sz="1200" kern="1200" dirty="0" smtClean="0">
                <a:solidFill>
                  <a:schemeClr val="tx1"/>
                </a:solidFill>
                <a:effectLst/>
                <a:latin typeface="+mn-lt"/>
                <a:ea typeface="+mn-ea"/>
                <a:cs typeface="+mn-cs"/>
              </a:rPr>
              <a:t>This is a good place to really show them who you are. Ideas for this space included: Web links to companies or other social media sites, letters of recommendation, resume and CV documents, cover letters, business cards, portfolio, etc. </a:t>
            </a:r>
          </a:p>
          <a:p>
            <a:endParaRPr lang="en-US" dirty="0"/>
          </a:p>
        </p:txBody>
      </p:sp>
      <p:sp>
        <p:nvSpPr>
          <p:cNvPr id="4" name="Slide Number Placeholder 3"/>
          <p:cNvSpPr>
            <a:spLocks noGrp="1"/>
          </p:cNvSpPr>
          <p:nvPr>
            <p:ph type="sldNum" sz="quarter" idx="10"/>
          </p:nvPr>
        </p:nvSpPr>
        <p:spPr/>
        <p:txBody>
          <a:bodyPr/>
          <a:lstStyle/>
          <a:p>
            <a:fld id="{FCD8D2CF-1452-4D1E-AFD0-0CDC7F85F82B}" type="slidenum">
              <a:rPr lang="en-US" smtClean="0"/>
              <a:t>9</a:t>
            </a:fld>
            <a:endParaRPr lang="en-US"/>
          </a:p>
        </p:txBody>
      </p:sp>
    </p:spTree>
    <p:extLst>
      <p:ext uri="{BB962C8B-B14F-4D97-AF65-F5344CB8AC3E}">
        <p14:creationId xmlns:p14="http://schemas.microsoft.com/office/powerpoint/2010/main" val="1909577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0C272A-45C7-4214-BD7D-5FBFBF4F9BB1}"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78C9D-43AB-4763-9164-83D42304E9F8}" type="slidenum">
              <a:rPr lang="en-US" smtClean="0"/>
              <a:t>‹#›</a:t>
            </a:fld>
            <a:endParaRPr lang="en-US"/>
          </a:p>
        </p:txBody>
      </p:sp>
    </p:spTree>
    <p:extLst>
      <p:ext uri="{BB962C8B-B14F-4D97-AF65-F5344CB8AC3E}">
        <p14:creationId xmlns:p14="http://schemas.microsoft.com/office/powerpoint/2010/main" val="328194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C272A-45C7-4214-BD7D-5FBFBF4F9BB1}"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78C9D-43AB-4763-9164-83D42304E9F8}" type="slidenum">
              <a:rPr lang="en-US" smtClean="0"/>
              <a:t>‹#›</a:t>
            </a:fld>
            <a:endParaRPr lang="en-US"/>
          </a:p>
        </p:txBody>
      </p:sp>
    </p:spTree>
    <p:extLst>
      <p:ext uri="{BB962C8B-B14F-4D97-AF65-F5344CB8AC3E}">
        <p14:creationId xmlns:p14="http://schemas.microsoft.com/office/powerpoint/2010/main" val="209081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C272A-45C7-4214-BD7D-5FBFBF4F9BB1}"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78C9D-43AB-4763-9164-83D42304E9F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73808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C272A-45C7-4214-BD7D-5FBFBF4F9BB1}"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78C9D-43AB-4763-9164-83D42304E9F8}" type="slidenum">
              <a:rPr lang="en-US" smtClean="0"/>
              <a:t>‹#›</a:t>
            </a:fld>
            <a:endParaRPr lang="en-US"/>
          </a:p>
        </p:txBody>
      </p:sp>
    </p:spTree>
    <p:extLst>
      <p:ext uri="{BB962C8B-B14F-4D97-AF65-F5344CB8AC3E}">
        <p14:creationId xmlns:p14="http://schemas.microsoft.com/office/powerpoint/2010/main" val="127147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C272A-45C7-4214-BD7D-5FBFBF4F9BB1}"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78C9D-43AB-4763-9164-83D42304E9F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861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C272A-45C7-4214-BD7D-5FBFBF4F9BB1}"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78C9D-43AB-4763-9164-83D42304E9F8}" type="slidenum">
              <a:rPr lang="en-US" smtClean="0"/>
              <a:t>‹#›</a:t>
            </a:fld>
            <a:endParaRPr lang="en-US"/>
          </a:p>
        </p:txBody>
      </p:sp>
    </p:spTree>
    <p:extLst>
      <p:ext uri="{BB962C8B-B14F-4D97-AF65-F5344CB8AC3E}">
        <p14:creationId xmlns:p14="http://schemas.microsoft.com/office/powerpoint/2010/main" val="2059726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C272A-45C7-4214-BD7D-5FBFBF4F9BB1}"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78C9D-43AB-4763-9164-83D42304E9F8}" type="slidenum">
              <a:rPr lang="en-US" smtClean="0"/>
              <a:t>‹#›</a:t>
            </a:fld>
            <a:endParaRPr lang="en-US"/>
          </a:p>
        </p:txBody>
      </p:sp>
    </p:spTree>
    <p:extLst>
      <p:ext uri="{BB962C8B-B14F-4D97-AF65-F5344CB8AC3E}">
        <p14:creationId xmlns:p14="http://schemas.microsoft.com/office/powerpoint/2010/main" val="403715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C272A-45C7-4214-BD7D-5FBFBF4F9BB1}"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78C9D-43AB-4763-9164-83D42304E9F8}" type="slidenum">
              <a:rPr lang="en-US" smtClean="0"/>
              <a:t>‹#›</a:t>
            </a:fld>
            <a:endParaRPr lang="en-US"/>
          </a:p>
        </p:txBody>
      </p:sp>
    </p:spTree>
    <p:extLst>
      <p:ext uri="{BB962C8B-B14F-4D97-AF65-F5344CB8AC3E}">
        <p14:creationId xmlns:p14="http://schemas.microsoft.com/office/powerpoint/2010/main" val="324384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C272A-45C7-4214-BD7D-5FBFBF4F9BB1}"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78C9D-43AB-4763-9164-83D42304E9F8}" type="slidenum">
              <a:rPr lang="en-US" smtClean="0"/>
              <a:t>‹#›</a:t>
            </a:fld>
            <a:endParaRPr lang="en-US"/>
          </a:p>
        </p:txBody>
      </p:sp>
    </p:spTree>
    <p:extLst>
      <p:ext uri="{BB962C8B-B14F-4D97-AF65-F5344CB8AC3E}">
        <p14:creationId xmlns:p14="http://schemas.microsoft.com/office/powerpoint/2010/main" val="169848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C272A-45C7-4214-BD7D-5FBFBF4F9BB1}"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78C9D-43AB-4763-9164-83D42304E9F8}" type="slidenum">
              <a:rPr lang="en-US" smtClean="0"/>
              <a:t>‹#›</a:t>
            </a:fld>
            <a:endParaRPr lang="en-US"/>
          </a:p>
        </p:txBody>
      </p:sp>
    </p:spTree>
    <p:extLst>
      <p:ext uri="{BB962C8B-B14F-4D97-AF65-F5344CB8AC3E}">
        <p14:creationId xmlns:p14="http://schemas.microsoft.com/office/powerpoint/2010/main" val="1577966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0C272A-45C7-4214-BD7D-5FBFBF4F9BB1}"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78C9D-43AB-4763-9164-83D42304E9F8}" type="slidenum">
              <a:rPr lang="en-US" smtClean="0"/>
              <a:t>‹#›</a:t>
            </a:fld>
            <a:endParaRPr lang="en-US"/>
          </a:p>
        </p:txBody>
      </p:sp>
    </p:spTree>
    <p:extLst>
      <p:ext uri="{BB962C8B-B14F-4D97-AF65-F5344CB8AC3E}">
        <p14:creationId xmlns:p14="http://schemas.microsoft.com/office/powerpoint/2010/main" val="283031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0C272A-45C7-4214-BD7D-5FBFBF4F9BB1}"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578C9D-43AB-4763-9164-83D42304E9F8}" type="slidenum">
              <a:rPr lang="en-US" smtClean="0"/>
              <a:t>‹#›</a:t>
            </a:fld>
            <a:endParaRPr lang="en-US"/>
          </a:p>
        </p:txBody>
      </p:sp>
    </p:spTree>
    <p:extLst>
      <p:ext uri="{BB962C8B-B14F-4D97-AF65-F5344CB8AC3E}">
        <p14:creationId xmlns:p14="http://schemas.microsoft.com/office/powerpoint/2010/main" val="238555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0C272A-45C7-4214-BD7D-5FBFBF4F9BB1}"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78C9D-43AB-4763-9164-83D42304E9F8}" type="slidenum">
              <a:rPr lang="en-US" smtClean="0"/>
              <a:t>‹#›</a:t>
            </a:fld>
            <a:endParaRPr lang="en-US"/>
          </a:p>
        </p:txBody>
      </p:sp>
    </p:spTree>
    <p:extLst>
      <p:ext uri="{BB962C8B-B14F-4D97-AF65-F5344CB8AC3E}">
        <p14:creationId xmlns:p14="http://schemas.microsoft.com/office/powerpoint/2010/main" val="188118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C272A-45C7-4214-BD7D-5FBFBF4F9BB1}"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78C9D-43AB-4763-9164-83D42304E9F8}" type="slidenum">
              <a:rPr lang="en-US" smtClean="0"/>
              <a:t>‹#›</a:t>
            </a:fld>
            <a:endParaRPr lang="en-US"/>
          </a:p>
        </p:txBody>
      </p:sp>
    </p:spTree>
    <p:extLst>
      <p:ext uri="{BB962C8B-B14F-4D97-AF65-F5344CB8AC3E}">
        <p14:creationId xmlns:p14="http://schemas.microsoft.com/office/powerpoint/2010/main" val="348767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C272A-45C7-4214-BD7D-5FBFBF4F9BB1}"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78C9D-43AB-4763-9164-83D42304E9F8}" type="slidenum">
              <a:rPr lang="en-US" smtClean="0"/>
              <a:t>‹#›</a:t>
            </a:fld>
            <a:endParaRPr lang="en-US"/>
          </a:p>
        </p:txBody>
      </p:sp>
    </p:spTree>
    <p:extLst>
      <p:ext uri="{BB962C8B-B14F-4D97-AF65-F5344CB8AC3E}">
        <p14:creationId xmlns:p14="http://schemas.microsoft.com/office/powerpoint/2010/main" val="1848803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78C9D-43AB-4763-9164-83D42304E9F8}" type="slidenum">
              <a:rPr lang="en-US" smtClean="0"/>
              <a:t>‹#›</a:t>
            </a:fld>
            <a:endParaRPr lang="en-US"/>
          </a:p>
        </p:txBody>
      </p:sp>
      <p:sp>
        <p:nvSpPr>
          <p:cNvPr id="5" name="Date Placeholder 4"/>
          <p:cNvSpPr>
            <a:spLocks noGrp="1"/>
          </p:cNvSpPr>
          <p:nvPr>
            <p:ph type="dt" sz="half" idx="10"/>
          </p:nvPr>
        </p:nvSpPr>
        <p:spPr/>
        <p:txBody>
          <a:bodyPr/>
          <a:lstStyle/>
          <a:p>
            <a:fld id="{A30C272A-45C7-4214-BD7D-5FBFBF4F9BB1}" type="datetimeFigureOut">
              <a:rPr lang="en-US" smtClean="0"/>
              <a:t>9/26/2019</a:t>
            </a:fld>
            <a:endParaRPr lang="en-US"/>
          </a:p>
        </p:txBody>
      </p:sp>
    </p:spTree>
    <p:extLst>
      <p:ext uri="{BB962C8B-B14F-4D97-AF65-F5344CB8AC3E}">
        <p14:creationId xmlns:p14="http://schemas.microsoft.com/office/powerpoint/2010/main" val="118464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0C272A-45C7-4214-BD7D-5FBFBF4F9BB1}" type="datetimeFigureOut">
              <a:rPr lang="en-US" smtClean="0"/>
              <a:t>9/26/2019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0578C9D-43AB-4763-9164-83D42304E9F8}" type="slidenum">
              <a:rPr lang="en-US" smtClean="0"/>
              <a:t>‹#›</a:t>
            </a:fld>
            <a:endParaRPr lang="en-US"/>
          </a:p>
        </p:txBody>
      </p:sp>
    </p:spTree>
    <p:extLst>
      <p:ext uri="{BB962C8B-B14F-4D97-AF65-F5344CB8AC3E}">
        <p14:creationId xmlns:p14="http://schemas.microsoft.com/office/powerpoint/2010/main" val="38065918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0267" y="2861734"/>
            <a:ext cx="7766936" cy="1646302"/>
          </a:xfrm>
        </p:spPr>
        <p:txBody>
          <a:bodyPr/>
          <a:lstStyle/>
          <a:p>
            <a:pPr algn="ctr"/>
            <a:r>
              <a:rPr lang="en-US" dirty="0" smtClean="0"/>
              <a:t>LinkedIn Profile for the Job Seeker</a:t>
            </a:r>
            <a:endParaRPr lang="en-US" dirty="0"/>
          </a:p>
        </p:txBody>
      </p:sp>
    </p:spTree>
    <p:extLst>
      <p:ext uri="{BB962C8B-B14F-4D97-AF65-F5344CB8AC3E}">
        <p14:creationId xmlns:p14="http://schemas.microsoft.com/office/powerpoint/2010/main" val="2452795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508499"/>
            <a:ext cx="2717507" cy="433263"/>
          </a:xfrm>
        </p:spPr>
        <p:txBody>
          <a:bodyPr>
            <a:noAutofit/>
          </a:bodyPr>
          <a:lstStyle/>
          <a:p>
            <a:r>
              <a:rPr lang="en-US" sz="3600" dirty="0" smtClean="0"/>
              <a:t>Education</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92140" y="1673066"/>
            <a:ext cx="5255446" cy="3566810"/>
          </a:xfrm>
        </p:spPr>
      </p:pic>
      <p:sp>
        <p:nvSpPr>
          <p:cNvPr id="4" name="Text Placeholder 3"/>
          <p:cNvSpPr>
            <a:spLocks noGrp="1"/>
          </p:cNvSpPr>
          <p:nvPr>
            <p:ph type="body" sz="half" idx="2"/>
          </p:nvPr>
        </p:nvSpPr>
        <p:spPr>
          <a:xfrm>
            <a:off x="677333" y="1890329"/>
            <a:ext cx="3854528" cy="1314286"/>
          </a:xfrm>
        </p:spPr>
        <p:txBody>
          <a:bodyPr>
            <a:noAutofit/>
          </a:bodyPr>
          <a:lstStyle/>
          <a:p>
            <a:pPr marL="285750" indent="-285750">
              <a:buFont typeface="Arial" panose="020B0604020202020204" pitchFamily="34" charset="0"/>
              <a:buChar char="•"/>
            </a:pPr>
            <a:r>
              <a:rPr lang="en-US" sz="2000" dirty="0" smtClean="0"/>
              <a:t>Add High school and Colleges </a:t>
            </a:r>
          </a:p>
          <a:p>
            <a:pPr marL="285750" indent="-285750">
              <a:buFont typeface="Arial" panose="020B0604020202020204" pitchFamily="34" charset="0"/>
              <a:buChar char="•"/>
            </a:pPr>
            <a:r>
              <a:rPr lang="en-US" sz="2000" dirty="0" smtClean="0"/>
              <a:t>Activities, Athletics, Club</a:t>
            </a:r>
          </a:p>
          <a:p>
            <a:pPr marL="285750" indent="-285750">
              <a:buFont typeface="Arial" panose="020B0604020202020204" pitchFamily="34" charset="0"/>
              <a:buChar char="•"/>
            </a:pPr>
            <a:r>
              <a:rPr lang="en-US" sz="2000" dirty="0" smtClean="0"/>
              <a:t>GPA</a:t>
            </a:r>
            <a:endParaRPr lang="en-US" sz="2000" dirty="0"/>
          </a:p>
        </p:txBody>
      </p:sp>
    </p:spTree>
    <p:extLst>
      <p:ext uri="{BB962C8B-B14F-4D97-AF65-F5344CB8AC3E}">
        <p14:creationId xmlns:p14="http://schemas.microsoft.com/office/powerpoint/2010/main" val="2440870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87751"/>
            <a:ext cx="4830087" cy="1046456"/>
          </a:xfrm>
        </p:spPr>
        <p:txBody>
          <a:bodyPr>
            <a:noAutofit/>
          </a:bodyPr>
          <a:lstStyle/>
          <a:p>
            <a:r>
              <a:rPr lang="en-US" sz="3600" dirty="0" smtClean="0"/>
              <a:t>Skills &amp; Endorsements</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81630" y="2358896"/>
            <a:ext cx="4513262" cy="1796541"/>
          </a:xfrm>
        </p:spPr>
      </p:pic>
      <p:sp>
        <p:nvSpPr>
          <p:cNvPr id="4" name="Text Placeholder 3"/>
          <p:cNvSpPr>
            <a:spLocks noGrp="1"/>
          </p:cNvSpPr>
          <p:nvPr>
            <p:ph type="body" sz="half" idx="2"/>
          </p:nvPr>
        </p:nvSpPr>
        <p:spPr>
          <a:xfrm>
            <a:off x="677333" y="2707662"/>
            <a:ext cx="3854528" cy="1099007"/>
          </a:xfrm>
        </p:spPr>
        <p:txBody>
          <a:bodyPr>
            <a:normAutofit/>
          </a:bodyPr>
          <a:lstStyle/>
          <a:p>
            <a:pPr marL="285750" indent="-285750">
              <a:buFont typeface="Arial" panose="020B0604020202020204" pitchFamily="34" charset="0"/>
              <a:buChar char="•"/>
            </a:pPr>
            <a:r>
              <a:rPr lang="en-US" sz="2000" dirty="0" smtClean="0"/>
              <a:t>Can add up to 50</a:t>
            </a:r>
          </a:p>
          <a:p>
            <a:pPr marL="285750" indent="-285750">
              <a:buFont typeface="Arial" panose="020B0604020202020204" pitchFamily="34" charset="0"/>
              <a:buChar char="•"/>
            </a:pPr>
            <a:r>
              <a:rPr lang="en-US" sz="2000" dirty="0" smtClean="0"/>
              <a:t>What’s an endorsement?</a:t>
            </a:r>
            <a:endParaRPr lang="en-US" sz="2000" dirty="0"/>
          </a:p>
        </p:txBody>
      </p:sp>
    </p:spTree>
    <p:extLst>
      <p:ext uri="{BB962C8B-B14F-4D97-AF65-F5344CB8AC3E}">
        <p14:creationId xmlns:p14="http://schemas.microsoft.com/office/powerpoint/2010/main" val="1415299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86" y="466204"/>
            <a:ext cx="3986334" cy="496325"/>
          </a:xfrm>
        </p:spPr>
        <p:txBody>
          <a:bodyPr>
            <a:noAutofit/>
          </a:bodyPr>
          <a:lstStyle/>
          <a:p>
            <a:r>
              <a:rPr lang="en-US" sz="3600" dirty="0" smtClean="0"/>
              <a:t>Recommendations</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92141" y="962529"/>
            <a:ext cx="4513262" cy="3241609"/>
          </a:xfrm>
        </p:spPr>
      </p:pic>
      <p:sp>
        <p:nvSpPr>
          <p:cNvPr id="4" name="Text Placeholder 3"/>
          <p:cNvSpPr>
            <a:spLocks noGrp="1"/>
          </p:cNvSpPr>
          <p:nvPr>
            <p:ph type="body" sz="half" idx="2"/>
          </p:nvPr>
        </p:nvSpPr>
        <p:spPr>
          <a:xfrm>
            <a:off x="517292" y="2777069"/>
            <a:ext cx="3854528" cy="2183814"/>
          </a:xfrm>
        </p:spPr>
        <p:txBody>
          <a:bodyPr>
            <a:noAutofit/>
          </a:bodyPr>
          <a:lstStyle/>
          <a:p>
            <a:pPr marL="285750" indent="-285750">
              <a:buFont typeface="Arial" panose="020B0604020202020204" pitchFamily="34" charset="0"/>
              <a:buChar char="•"/>
            </a:pPr>
            <a:r>
              <a:rPr lang="en-US" sz="2000" dirty="0" smtClean="0"/>
              <a:t>At least 2-4 per job</a:t>
            </a:r>
          </a:p>
          <a:p>
            <a:pPr marL="285750" indent="-285750">
              <a:buFont typeface="Arial" panose="020B0604020202020204" pitchFamily="34" charset="0"/>
              <a:buChar char="•"/>
            </a:pPr>
            <a:r>
              <a:rPr lang="en-US" sz="2000" dirty="0" smtClean="0"/>
              <a:t>Ask for a recommendation with personalized note</a:t>
            </a:r>
          </a:p>
          <a:p>
            <a:pPr marL="285750" indent="-285750">
              <a:buFont typeface="Arial" panose="020B0604020202020204" pitchFamily="34" charset="0"/>
              <a:buChar char="•"/>
            </a:pPr>
            <a:r>
              <a:rPr lang="en-US" sz="2000" dirty="0" smtClean="0"/>
              <a:t>You can give recommendations too!</a:t>
            </a:r>
            <a:endParaRPr lang="en-US" sz="2000" dirty="0"/>
          </a:p>
        </p:txBody>
      </p:sp>
      <p:sp>
        <p:nvSpPr>
          <p:cNvPr id="6" name="Rectangle 5"/>
          <p:cNvSpPr/>
          <p:nvPr/>
        </p:nvSpPr>
        <p:spPr>
          <a:xfrm>
            <a:off x="7704083" y="962529"/>
            <a:ext cx="1965435" cy="4131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820" y="2777069"/>
            <a:ext cx="5753903" cy="29722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846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20110"/>
            <a:ext cx="3854528" cy="412241"/>
          </a:xfrm>
        </p:spPr>
        <p:txBody>
          <a:bodyPr>
            <a:noAutofit/>
          </a:bodyPr>
          <a:lstStyle/>
          <a:p>
            <a:r>
              <a:rPr lang="en-US" sz="3600" dirty="0" smtClean="0"/>
              <a:t>Accomplishments</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64195" y="1854526"/>
            <a:ext cx="4513262" cy="2889365"/>
          </a:xfrm>
        </p:spPr>
      </p:pic>
      <p:sp>
        <p:nvSpPr>
          <p:cNvPr id="4" name="Text Placeholder 3"/>
          <p:cNvSpPr>
            <a:spLocks noGrp="1"/>
          </p:cNvSpPr>
          <p:nvPr>
            <p:ph type="body" sz="half" idx="2"/>
          </p:nvPr>
        </p:nvSpPr>
        <p:spPr>
          <a:xfrm>
            <a:off x="582740" y="1360539"/>
            <a:ext cx="4735493" cy="4935158"/>
          </a:xfrm>
        </p:spPr>
        <p:txBody>
          <a:bodyPr>
            <a:noAutofit/>
          </a:bodyPr>
          <a:lstStyle/>
          <a:p>
            <a:pPr marL="285750" indent="-285750">
              <a:buFont typeface="Arial" panose="020B0604020202020204" pitchFamily="34" charset="0"/>
              <a:buChar char="•"/>
            </a:pPr>
            <a:r>
              <a:rPr lang="en-US" sz="2000" dirty="0" smtClean="0"/>
              <a:t>Can add:</a:t>
            </a:r>
          </a:p>
          <a:p>
            <a:pPr marL="742813" lvl="1" indent="-285750">
              <a:buFont typeface="Arial" panose="020B0604020202020204" pitchFamily="34" charset="0"/>
              <a:buChar char="•"/>
            </a:pPr>
            <a:r>
              <a:rPr lang="en-US" sz="2000" dirty="0" smtClean="0"/>
              <a:t>Publications</a:t>
            </a:r>
          </a:p>
          <a:p>
            <a:pPr marL="742813" lvl="1" indent="-285750">
              <a:buFont typeface="Arial" panose="020B0604020202020204" pitchFamily="34" charset="0"/>
              <a:buChar char="•"/>
            </a:pPr>
            <a:r>
              <a:rPr lang="en-US" sz="2000" dirty="0" smtClean="0"/>
              <a:t>Patents</a:t>
            </a:r>
          </a:p>
          <a:p>
            <a:pPr marL="742813" lvl="1" indent="-285750">
              <a:buFont typeface="Arial" panose="020B0604020202020204" pitchFamily="34" charset="0"/>
              <a:buChar char="•"/>
            </a:pPr>
            <a:r>
              <a:rPr lang="en-US" sz="2000" dirty="0" smtClean="0"/>
              <a:t>Courses (up to 50)</a:t>
            </a:r>
          </a:p>
          <a:p>
            <a:pPr marL="742813" lvl="1" indent="-285750">
              <a:buFont typeface="Arial" panose="020B0604020202020204" pitchFamily="34" charset="0"/>
              <a:buChar char="•"/>
            </a:pPr>
            <a:r>
              <a:rPr lang="en-US" sz="2000" dirty="0" smtClean="0"/>
              <a:t>Projects</a:t>
            </a:r>
          </a:p>
          <a:p>
            <a:pPr marL="742813" lvl="1" indent="-285750">
              <a:buFont typeface="Arial" panose="020B0604020202020204" pitchFamily="34" charset="0"/>
              <a:buChar char="•"/>
            </a:pPr>
            <a:r>
              <a:rPr lang="en-US" sz="2000" dirty="0" smtClean="0"/>
              <a:t>Honors &amp; Awards (i.e. Military)</a:t>
            </a:r>
          </a:p>
          <a:p>
            <a:pPr marL="742813" lvl="1" indent="-285750">
              <a:buFont typeface="Arial" panose="020B0604020202020204" pitchFamily="34" charset="0"/>
              <a:buChar char="•"/>
            </a:pPr>
            <a:r>
              <a:rPr lang="en-US" sz="2000" dirty="0" smtClean="0"/>
              <a:t>Test Scores (i.e. MCAT, LSAT, GRE, GMAT, etc.)</a:t>
            </a:r>
          </a:p>
          <a:p>
            <a:pPr marL="742813" lvl="1" indent="-285750">
              <a:buFont typeface="Arial" panose="020B0604020202020204" pitchFamily="34" charset="0"/>
              <a:buChar char="•"/>
            </a:pPr>
            <a:r>
              <a:rPr lang="en-US" sz="2000" dirty="0" smtClean="0"/>
              <a:t>Languages (add proficiency)</a:t>
            </a:r>
          </a:p>
          <a:p>
            <a:pPr marL="742813" lvl="1" indent="-285750">
              <a:buFont typeface="Arial" panose="020B0604020202020204" pitchFamily="34" charset="0"/>
              <a:buChar char="•"/>
            </a:pPr>
            <a:r>
              <a:rPr lang="en-US" sz="2000" dirty="0"/>
              <a:t>O</a:t>
            </a:r>
            <a:r>
              <a:rPr lang="en-US" sz="2000" dirty="0" smtClean="0"/>
              <a:t>rganizations</a:t>
            </a:r>
            <a:endParaRPr lang="en-US" sz="2000" dirty="0"/>
          </a:p>
        </p:txBody>
      </p:sp>
    </p:spTree>
    <p:extLst>
      <p:ext uri="{BB962C8B-B14F-4D97-AF65-F5344CB8AC3E}">
        <p14:creationId xmlns:p14="http://schemas.microsoft.com/office/powerpoint/2010/main" val="3088699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6038776" cy="735724"/>
          </a:xfrm>
        </p:spPr>
        <p:txBody>
          <a:bodyPr>
            <a:normAutofit/>
          </a:bodyPr>
          <a:lstStyle/>
          <a:p>
            <a:pPr algn="ctr"/>
            <a:r>
              <a:rPr lang="en-US" dirty="0" smtClean="0"/>
              <a:t>Additional Profile Sections</a:t>
            </a:r>
            <a:endParaRPr lang="en-US" dirty="0"/>
          </a:p>
        </p:txBody>
      </p:sp>
      <p:sp>
        <p:nvSpPr>
          <p:cNvPr id="3" name="Content Placeholder 2"/>
          <p:cNvSpPr>
            <a:spLocks noGrp="1"/>
          </p:cNvSpPr>
          <p:nvPr>
            <p:ph sz="half" idx="1"/>
          </p:nvPr>
        </p:nvSpPr>
        <p:spPr>
          <a:xfrm>
            <a:off x="677334" y="2160589"/>
            <a:ext cx="4184035" cy="414445"/>
          </a:xfrm>
        </p:spPr>
        <p:txBody>
          <a:bodyPr/>
          <a:lstStyle/>
          <a:p>
            <a:pPr marL="0" indent="0" algn="ctr">
              <a:buNone/>
            </a:pPr>
            <a:r>
              <a:rPr lang="en-US" dirty="0" smtClean="0"/>
              <a:t>Volunteer</a:t>
            </a:r>
            <a:endParaRPr lang="en-US" dirty="0"/>
          </a:p>
        </p:txBody>
      </p:sp>
      <p:sp>
        <p:nvSpPr>
          <p:cNvPr id="4" name="Content Placeholder 3"/>
          <p:cNvSpPr>
            <a:spLocks noGrp="1"/>
          </p:cNvSpPr>
          <p:nvPr>
            <p:ph sz="half" idx="2"/>
          </p:nvPr>
        </p:nvSpPr>
        <p:spPr>
          <a:xfrm>
            <a:off x="5089970" y="2160589"/>
            <a:ext cx="4184034" cy="414445"/>
          </a:xfrm>
        </p:spPr>
        <p:txBody>
          <a:bodyPr/>
          <a:lstStyle/>
          <a:p>
            <a:pPr marL="0" indent="0" algn="ctr">
              <a:buNone/>
            </a:pPr>
            <a:r>
              <a:rPr lang="en-US" dirty="0" smtClean="0"/>
              <a:t>Licenses &amp; Certifications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09" y="2612533"/>
            <a:ext cx="4140161" cy="34207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3900" y="3314243"/>
            <a:ext cx="5296142" cy="1681590"/>
          </a:xfrm>
          <a:prstGeom prst="rect">
            <a:avLst/>
          </a:prstGeom>
        </p:spPr>
      </p:pic>
    </p:spTree>
    <p:extLst>
      <p:ext uri="{BB962C8B-B14F-4D97-AF65-F5344CB8AC3E}">
        <p14:creationId xmlns:p14="http://schemas.microsoft.com/office/powerpoint/2010/main" val="284970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4241507" cy="693683"/>
          </a:xfrm>
        </p:spPr>
        <p:txBody>
          <a:bodyPr/>
          <a:lstStyle/>
          <a:p>
            <a:r>
              <a:rPr lang="en-US" dirty="0" smtClean="0"/>
              <a:t>What to do next???</a:t>
            </a:r>
            <a:endParaRPr lang="en-US" dirty="0"/>
          </a:p>
        </p:txBody>
      </p:sp>
      <p:sp>
        <p:nvSpPr>
          <p:cNvPr id="3" name="Content Placeholder 2"/>
          <p:cNvSpPr>
            <a:spLocks noGrp="1"/>
          </p:cNvSpPr>
          <p:nvPr>
            <p:ph idx="1"/>
          </p:nvPr>
        </p:nvSpPr>
        <p:spPr>
          <a:xfrm>
            <a:off x="677334" y="2160590"/>
            <a:ext cx="8596668" cy="2180182"/>
          </a:xfrm>
        </p:spPr>
        <p:txBody>
          <a:bodyPr>
            <a:noAutofit/>
          </a:bodyPr>
          <a:lstStyle/>
          <a:p>
            <a:r>
              <a:rPr lang="en-US" sz="2000" dirty="0" smtClean="0"/>
              <a:t>Check grammar and spelling - You can use Grammarly.com and it’s FREE</a:t>
            </a:r>
          </a:p>
          <a:p>
            <a:r>
              <a:rPr lang="en-US" sz="2000" dirty="0" smtClean="0"/>
              <a:t>Make connections!</a:t>
            </a:r>
          </a:p>
          <a:p>
            <a:r>
              <a:rPr lang="en-US" sz="2000" dirty="0" smtClean="0"/>
              <a:t>Keep profile up to date</a:t>
            </a:r>
          </a:p>
          <a:p>
            <a:r>
              <a:rPr lang="en-US" sz="2000" dirty="0" smtClean="0"/>
              <a:t>More tips go on http://www.powerformula.net/</a:t>
            </a:r>
          </a:p>
        </p:txBody>
      </p:sp>
    </p:spTree>
    <p:extLst>
      <p:ext uri="{BB962C8B-B14F-4D97-AF65-F5344CB8AC3E}">
        <p14:creationId xmlns:p14="http://schemas.microsoft.com/office/powerpoint/2010/main" val="662034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8128" y="693683"/>
            <a:ext cx="4315080" cy="1093076"/>
          </a:xfrm>
        </p:spPr>
        <p:txBody>
          <a:bodyPr/>
          <a:lstStyle/>
          <a:p>
            <a:pPr algn="ctr"/>
            <a:r>
              <a:rPr lang="en-US" dirty="0" smtClean="0"/>
              <a:t>Any 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4562" y="2166049"/>
            <a:ext cx="5045438" cy="3288640"/>
          </a:xfrm>
        </p:spPr>
      </p:pic>
    </p:spTree>
    <p:extLst>
      <p:ext uri="{BB962C8B-B14F-4D97-AF65-F5344CB8AC3E}">
        <p14:creationId xmlns:p14="http://schemas.microsoft.com/office/powerpoint/2010/main" val="1320278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736" y="472967"/>
            <a:ext cx="3854528" cy="819412"/>
          </a:xfrm>
        </p:spPr>
        <p:txBody>
          <a:bodyPr>
            <a:normAutofit/>
          </a:bodyPr>
          <a:lstStyle/>
          <a:p>
            <a:pPr algn="ctr"/>
            <a:r>
              <a:rPr lang="en-US" sz="4000" dirty="0" smtClean="0"/>
              <a:t>About LinkedIn </a:t>
            </a:r>
            <a:endParaRPr lang="en-US" sz="4000" dirty="0"/>
          </a:p>
        </p:txBody>
      </p:sp>
      <p:sp>
        <p:nvSpPr>
          <p:cNvPr id="4" name="Text Placeholder 3"/>
          <p:cNvSpPr>
            <a:spLocks noGrp="1"/>
          </p:cNvSpPr>
          <p:nvPr>
            <p:ph type="body" sz="half" idx="2"/>
          </p:nvPr>
        </p:nvSpPr>
        <p:spPr>
          <a:xfrm>
            <a:off x="1116246" y="1990685"/>
            <a:ext cx="6711018" cy="2584449"/>
          </a:xfrm>
        </p:spPr>
        <p:txBody>
          <a:bodyPr/>
          <a:lstStyle/>
          <a:p>
            <a:pPr marL="285750" indent="-285750">
              <a:buFont typeface="Arial" panose="020B0604020202020204" pitchFamily="34" charset="0"/>
              <a:buChar char="•"/>
            </a:pPr>
            <a:r>
              <a:rPr lang="en-US" sz="2000" dirty="0" smtClean="0"/>
              <a:t>LinkedIn is </a:t>
            </a:r>
            <a:r>
              <a:rPr lang="en-US" sz="2000" b="1" dirty="0" smtClean="0"/>
              <a:t>FREE</a:t>
            </a:r>
          </a:p>
          <a:p>
            <a:pPr marL="285750" indent="-285750">
              <a:buFont typeface="Arial" panose="020B0604020202020204" pitchFamily="34" charset="0"/>
              <a:buChar char="•"/>
            </a:pPr>
            <a:r>
              <a:rPr lang="en-US" sz="2000" dirty="0" smtClean="0"/>
              <a:t>Premium account cost $$ but it is free for 1 year for Veterans</a:t>
            </a:r>
          </a:p>
          <a:p>
            <a:pPr marL="285750" indent="-285750">
              <a:buFont typeface="Arial" panose="020B0604020202020204" pitchFamily="34" charset="0"/>
              <a:buChar char="•"/>
            </a:pPr>
            <a:r>
              <a:rPr lang="en-US" sz="2000" dirty="0" smtClean="0"/>
              <a:t>Resume on Steroids</a:t>
            </a:r>
          </a:p>
          <a:p>
            <a:endParaRPr lang="en-US" dirty="0"/>
          </a:p>
        </p:txBody>
      </p:sp>
    </p:spTree>
    <p:extLst>
      <p:ext uri="{BB962C8B-B14F-4D97-AF65-F5344CB8AC3E}">
        <p14:creationId xmlns:p14="http://schemas.microsoft.com/office/powerpoint/2010/main" val="1130304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83" y="282753"/>
            <a:ext cx="3406986" cy="1109131"/>
          </a:xfrm>
        </p:spPr>
        <p:txBody>
          <a:bodyPr>
            <a:noAutofit/>
          </a:bodyPr>
          <a:lstStyle/>
          <a:p>
            <a:r>
              <a:rPr lang="en-US" sz="3600" dirty="0" smtClean="0"/>
              <a:t>Profile Picture</a:t>
            </a:r>
            <a:endParaRPr lang="en-US" sz="3600"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433" t="3524" r="2054" b="2663"/>
          <a:stretch/>
        </p:blipFill>
        <p:spPr>
          <a:xfrm>
            <a:off x="4068231" y="1685326"/>
            <a:ext cx="7432084" cy="3566160"/>
          </a:xfrm>
        </p:spPr>
      </p:pic>
      <p:sp>
        <p:nvSpPr>
          <p:cNvPr id="4" name="Text Placeholder 3"/>
          <p:cNvSpPr>
            <a:spLocks noGrp="1"/>
          </p:cNvSpPr>
          <p:nvPr>
            <p:ph type="body" sz="half" idx="2"/>
          </p:nvPr>
        </p:nvSpPr>
        <p:spPr>
          <a:xfrm>
            <a:off x="604912" y="2088968"/>
            <a:ext cx="3854528" cy="3271308"/>
          </a:xfrm>
        </p:spPr>
        <p:txBody>
          <a:bodyPr>
            <a:noAutofit/>
          </a:bodyPr>
          <a:lstStyle/>
          <a:p>
            <a:pPr marL="285750" indent="-285750">
              <a:buFont typeface="Arial" panose="020B0604020202020204" pitchFamily="34" charset="0"/>
              <a:buChar char="•"/>
            </a:pPr>
            <a:r>
              <a:rPr lang="en-US" sz="2000" dirty="0" smtClean="0"/>
              <a:t>Clear headshot</a:t>
            </a:r>
          </a:p>
          <a:p>
            <a:pPr marL="285750" indent="-285750">
              <a:buFont typeface="Arial" panose="020B0604020202020204" pitchFamily="34" charset="0"/>
              <a:buChar char="•"/>
            </a:pPr>
            <a:r>
              <a:rPr lang="en-US" sz="2000" dirty="0" smtClean="0"/>
              <a:t>Shoulders and up</a:t>
            </a:r>
          </a:p>
          <a:p>
            <a:pPr marL="285750" indent="-285750">
              <a:buFont typeface="Arial" panose="020B0604020202020204" pitchFamily="34" charset="0"/>
              <a:buChar char="•"/>
            </a:pPr>
            <a:r>
              <a:rPr lang="en-US" sz="2000" dirty="0" smtClean="0"/>
              <a:t>Neutral background</a:t>
            </a:r>
          </a:p>
          <a:p>
            <a:pPr marL="285750" indent="-285750">
              <a:buFont typeface="Arial" panose="020B0604020202020204" pitchFamily="34" charset="0"/>
              <a:buChar char="•"/>
            </a:pPr>
            <a:r>
              <a:rPr lang="en-US" sz="2000" dirty="0" smtClean="0"/>
              <a:t>Civilian attire</a:t>
            </a:r>
            <a:endParaRPr lang="en-US" sz="2000" dirty="0"/>
          </a:p>
          <a:p>
            <a:pPr marL="285750" indent="-285750">
              <a:buFont typeface="Arial" panose="020B0604020202020204" pitchFamily="34" charset="0"/>
              <a:buChar char="•"/>
            </a:pPr>
            <a:r>
              <a:rPr lang="en-US" sz="2000" dirty="0" smtClean="0"/>
              <a:t>Business attire or business casual</a:t>
            </a:r>
          </a:p>
          <a:p>
            <a:pPr marL="285750" indent="-285750">
              <a:buFont typeface="Arial" panose="020B0604020202020204" pitchFamily="34" charset="0"/>
              <a:buChar char="•"/>
            </a:pPr>
            <a:r>
              <a:rPr lang="en-US" sz="2000" dirty="0" smtClean="0"/>
              <a:t>NO DoD photo…..why?</a:t>
            </a:r>
          </a:p>
        </p:txBody>
      </p:sp>
      <p:sp>
        <p:nvSpPr>
          <p:cNvPr id="6" name="Rectangle 5"/>
          <p:cNvSpPr/>
          <p:nvPr/>
        </p:nvSpPr>
        <p:spPr>
          <a:xfrm>
            <a:off x="4221977" y="2514927"/>
            <a:ext cx="1746504" cy="1472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262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296" y="462455"/>
            <a:ext cx="3294980" cy="734507"/>
          </a:xfrm>
        </p:spPr>
        <p:txBody>
          <a:bodyPr>
            <a:normAutofit/>
          </a:bodyPr>
          <a:lstStyle/>
          <a:p>
            <a:r>
              <a:rPr lang="en-US" sz="4000" dirty="0" smtClean="0"/>
              <a:t>Cover </a:t>
            </a:r>
            <a:r>
              <a:rPr lang="en-US" sz="3600" dirty="0" smtClean="0"/>
              <a:t>Photo</a:t>
            </a:r>
            <a:endParaRPr lang="en-US" sz="3600"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104" t="3131" r="2085" b="1742"/>
          <a:stretch/>
        </p:blipFill>
        <p:spPr>
          <a:xfrm>
            <a:off x="4618046" y="1425195"/>
            <a:ext cx="7333489" cy="3549030"/>
          </a:xfrm>
        </p:spPr>
      </p:pic>
      <p:sp>
        <p:nvSpPr>
          <p:cNvPr id="4" name="Text Placeholder 3"/>
          <p:cNvSpPr>
            <a:spLocks noGrp="1"/>
          </p:cNvSpPr>
          <p:nvPr>
            <p:ph type="body" sz="half" idx="2"/>
          </p:nvPr>
        </p:nvSpPr>
        <p:spPr>
          <a:xfrm>
            <a:off x="27426" y="1907485"/>
            <a:ext cx="4590620" cy="2584449"/>
          </a:xfrm>
        </p:spPr>
        <p:txBody>
          <a:bodyPr>
            <a:noAutofit/>
          </a:bodyPr>
          <a:lstStyle/>
          <a:p>
            <a:pPr marL="285750" indent="-285750">
              <a:buFont typeface="Arial" panose="020B0604020202020204" pitchFamily="34" charset="0"/>
              <a:buChar char="•"/>
            </a:pPr>
            <a:r>
              <a:rPr lang="en-US" sz="2000" dirty="0" smtClean="0"/>
              <a:t>Make it work related</a:t>
            </a:r>
          </a:p>
          <a:p>
            <a:pPr marL="742813" lvl="1" indent="-285750">
              <a:buFont typeface="Arial" panose="020B0604020202020204" pitchFamily="34" charset="0"/>
              <a:buChar char="•"/>
            </a:pPr>
            <a:r>
              <a:rPr lang="en-US" sz="2000" dirty="0" smtClean="0"/>
              <a:t>Carpenter - wood projects</a:t>
            </a:r>
          </a:p>
          <a:p>
            <a:pPr marL="742813" lvl="1" indent="-285750">
              <a:buFont typeface="Arial" panose="020B0604020202020204" pitchFamily="34" charset="0"/>
              <a:buChar char="•"/>
            </a:pPr>
            <a:r>
              <a:rPr lang="en-US" sz="2000" dirty="0" smtClean="0"/>
              <a:t>VA - Service emblems</a:t>
            </a:r>
          </a:p>
          <a:p>
            <a:pPr marL="742813" lvl="1" indent="-285750">
              <a:buFont typeface="Arial" panose="020B0604020202020204" pitchFamily="34" charset="0"/>
              <a:buChar char="•"/>
            </a:pPr>
            <a:r>
              <a:rPr lang="en-US" sz="2000" dirty="0" smtClean="0"/>
              <a:t>Research Technician - lab beakers</a:t>
            </a:r>
          </a:p>
          <a:p>
            <a:pPr marL="742813" lvl="1" indent="-285750">
              <a:buFont typeface="Arial" panose="020B0604020202020204" pitchFamily="34" charset="0"/>
              <a:buChar char="•"/>
            </a:pPr>
            <a:r>
              <a:rPr lang="en-US" sz="2000" dirty="0" smtClean="0"/>
              <a:t>Mechanic - tools or favorite car</a:t>
            </a:r>
            <a:endParaRPr lang="en-US" sz="2000" dirty="0"/>
          </a:p>
        </p:txBody>
      </p:sp>
      <p:sp>
        <p:nvSpPr>
          <p:cNvPr id="6" name="Rectangle 5"/>
          <p:cNvSpPr/>
          <p:nvPr/>
        </p:nvSpPr>
        <p:spPr>
          <a:xfrm>
            <a:off x="6090230" y="1481217"/>
            <a:ext cx="5678424" cy="16733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122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403" y="619375"/>
            <a:ext cx="2160880" cy="481926"/>
          </a:xfrm>
        </p:spPr>
        <p:txBody>
          <a:bodyPr>
            <a:noAutofit/>
          </a:bodyPr>
          <a:lstStyle/>
          <a:p>
            <a:r>
              <a:rPr lang="en-US" sz="3600" dirty="0" smtClean="0"/>
              <a:t>Headline</a:t>
            </a:r>
            <a:endParaRPr lang="en-US" sz="3600"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511" t="2378" r="1855" b="3377"/>
          <a:stretch/>
        </p:blipFill>
        <p:spPr>
          <a:xfrm>
            <a:off x="4259060" y="1553744"/>
            <a:ext cx="7444401" cy="3621025"/>
          </a:xfrm>
        </p:spPr>
      </p:pic>
      <p:sp>
        <p:nvSpPr>
          <p:cNvPr id="4" name="Text Placeholder 3"/>
          <p:cNvSpPr>
            <a:spLocks noGrp="1"/>
          </p:cNvSpPr>
          <p:nvPr>
            <p:ph type="body" sz="half" idx="2"/>
          </p:nvPr>
        </p:nvSpPr>
        <p:spPr>
          <a:xfrm>
            <a:off x="270374" y="2829975"/>
            <a:ext cx="3854528" cy="1068561"/>
          </a:xfrm>
        </p:spPr>
        <p:txBody>
          <a:bodyPr>
            <a:noAutofit/>
          </a:bodyPr>
          <a:lstStyle/>
          <a:p>
            <a:r>
              <a:rPr lang="en-US" sz="2000" dirty="0" smtClean="0"/>
              <a:t>Have your headline state “Actively looking / pursuing”</a:t>
            </a:r>
            <a:endParaRPr lang="en-US" sz="2000" dirty="0"/>
          </a:p>
        </p:txBody>
      </p:sp>
      <p:sp>
        <p:nvSpPr>
          <p:cNvPr id="6" name="Rectangle 5"/>
          <p:cNvSpPr/>
          <p:nvPr/>
        </p:nvSpPr>
        <p:spPr>
          <a:xfrm>
            <a:off x="4166943" y="4278656"/>
            <a:ext cx="4224527" cy="576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166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14924"/>
            <a:ext cx="3854528" cy="417918"/>
          </a:xfrm>
        </p:spPr>
        <p:txBody>
          <a:bodyPr>
            <a:noAutofit/>
          </a:bodyPr>
          <a:lstStyle/>
          <a:p>
            <a:r>
              <a:rPr lang="en-US" sz="3600" dirty="0" smtClean="0"/>
              <a:t>Job Status</a:t>
            </a:r>
            <a:endParaRPr lang="en-US" sz="3600"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55801" t="1859" r="3475" b="3491"/>
          <a:stretch/>
        </p:blipFill>
        <p:spPr>
          <a:xfrm>
            <a:off x="5678424" y="514924"/>
            <a:ext cx="2980944" cy="3455522"/>
          </a:xfrm>
        </p:spPr>
      </p:pic>
      <p:sp>
        <p:nvSpPr>
          <p:cNvPr id="4" name="Text Placeholder 3"/>
          <p:cNvSpPr>
            <a:spLocks noGrp="1"/>
          </p:cNvSpPr>
          <p:nvPr>
            <p:ph type="body" sz="half" idx="2"/>
          </p:nvPr>
        </p:nvSpPr>
        <p:spPr>
          <a:xfrm>
            <a:off x="791634" y="1094573"/>
            <a:ext cx="3854528" cy="1721779"/>
          </a:xfrm>
        </p:spPr>
        <p:txBody>
          <a:bodyPr>
            <a:noAutofit/>
          </a:bodyPr>
          <a:lstStyle/>
          <a:p>
            <a:pPr marL="285750" indent="-285750">
              <a:buFont typeface="Arial" panose="020B0604020202020204" pitchFamily="34" charset="0"/>
              <a:buChar char="•"/>
            </a:pPr>
            <a:r>
              <a:rPr lang="en-US" sz="2000" dirty="0" smtClean="0"/>
              <a:t>Should state:</a:t>
            </a:r>
          </a:p>
          <a:p>
            <a:pPr marL="742813" lvl="1" indent="-285750">
              <a:buFont typeface="Arial" panose="020B0604020202020204" pitchFamily="34" charset="0"/>
              <a:buChar char="•"/>
            </a:pPr>
            <a:r>
              <a:rPr lang="en-US" sz="2000" dirty="0" smtClean="0"/>
              <a:t>Currently Seeking Employment</a:t>
            </a:r>
          </a:p>
          <a:p>
            <a:pPr marL="742813" lvl="1" indent="-285750">
              <a:buFont typeface="Arial" panose="020B0604020202020204" pitchFamily="34" charset="0"/>
              <a:buChar char="•"/>
            </a:pPr>
            <a:r>
              <a:rPr lang="en-US" sz="2000" dirty="0" smtClean="0"/>
              <a:t>Open to Opportunities</a:t>
            </a:r>
            <a:endParaRPr lang="en-US" sz="2000"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7479" r="24089"/>
          <a:stretch/>
        </p:blipFill>
        <p:spPr>
          <a:xfrm>
            <a:off x="567543" y="3584448"/>
            <a:ext cx="5741817" cy="2889504"/>
          </a:xfrm>
          <a:prstGeom prst="rect">
            <a:avLst/>
          </a:prstGeom>
        </p:spPr>
      </p:pic>
      <p:sp>
        <p:nvSpPr>
          <p:cNvPr id="7" name="Rectangle 6"/>
          <p:cNvSpPr/>
          <p:nvPr/>
        </p:nvSpPr>
        <p:spPr>
          <a:xfrm>
            <a:off x="6400800" y="2816352"/>
            <a:ext cx="1874520" cy="4297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7334" y="3970446"/>
            <a:ext cx="3490549" cy="8575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706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36" y="213698"/>
            <a:ext cx="3921423" cy="522026"/>
          </a:xfrm>
        </p:spPr>
        <p:txBody>
          <a:bodyPr>
            <a:noAutofit/>
          </a:bodyPr>
          <a:lstStyle/>
          <a:p>
            <a:r>
              <a:rPr lang="en-US" sz="3600" dirty="0" smtClean="0"/>
              <a:t>“About” Section</a:t>
            </a:r>
            <a:endParaRPr lang="en-US" sz="3600"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663" t="2104"/>
          <a:stretch/>
        </p:blipFill>
        <p:spPr>
          <a:xfrm>
            <a:off x="2217682" y="3331779"/>
            <a:ext cx="6315065" cy="3280869"/>
          </a:xfrm>
        </p:spPr>
      </p:pic>
      <p:sp>
        <p:nvSpPr>
          <p:cNvPr id="4" name="Text Placeholder 3"/>
          <p:cNvSpPr>
            <a:spLocks noGrp="1"/>
          </p:cNvSpPr>
          <p:nvPr>
            <p:ph type="body" sz="half" idx="2"/>
          </p:nvPr>
        </p:nvSpPr>
        <p:spPr>
          <a:xfrm>
            <a:off x="303737" y="823342"/>
            <a:ext cx="5413891" cy="2077513"/>
          </a:xfrm>
        </p:spPr>
        <p:txBody>
          <a:bodyPr>
            <a:noAutofit/>
          </a:bodyPr>
          <a:lstStyle/>
          <a:p>
            <a:r>
              <a:rPr lang="en-US" sz="2000" dirty="0" smtClean="0"/>
              <a:t>1</a:t>
            </a:r>
            <a:r>
              <a:rPr lang="en-US" sz="2000" baseline="30000" dirty="0" smtClean="0"/>
              <a:t>st</a:t>
            </a:r>
            <a:r>
              <a:rPr lang="en-US" sz="2000" dirty="0" smtClean="0"/>
              <a:t> paragraph:</a:t>
            </a:r>
          </a:p>
          <a:p>
            <a:pPr lvl="1"/>
            <a:r>
              <a:rPr lang="en-US" sz="2000" dirty="0" smtClean="0"/>
              <a:t>Describe the perfect job for you</a:t>
            </a:r>
          </a:p>
          <a:p>
            <a:r>
              <a:rPr lang="en-US" sz="2000" dirty="0" smtClean="0"/>
              <a:t>2</a:t>
            </a:r>
            <a:r>
              <a:rPr lang="en-US" sz="2000" baseline="30000" dirty="0" smtClean="0"/>
              <a:t>nd</a:t>
            </a:r>
            <a:r>
              <a:rPr lang="en-US" sz="2000" dirty="0" smtClean="0"/>
              <a:t> paragraph:</a:t>
            </a:r>
          </a:p>
          <a:p>
            <a:pPr lvl="1"/>
            <a:r>
              <a:rPr lang="en-US" sz="2000" dirty="0" smtClean="0"/>
              <a:t>30 Second Elevator Speech – What’s that?</a:t>
            </a:r>
          </a:p>
        </p:txBody>
      </p:sp>
      <p:sp>
        <p:nvSpPr>
          <p:cNvPr id="6" name="Rectangle 5"/>
          <p:cNvSpPr/>
          <p:nvPr/>
        </p:nvSpPr>
        <p:spPr>
          <a:xfrm>
            <a:off x="2286000" y="3794760"/>
            <a:ext cx="6144768" cy="9052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0" y="4700016"/>
            <a:ext cx="6144768" cy="1175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0" y="5875283"/>
            <a:ext cx="6144768" cy="737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442841" y="823342"/>
            <a:ext cx="5181600" cy="1631216"/>
          </a:xfrm>
          <a:prstGeom prst="rect">
            <a:avLst/>
          </a:prstGeom>
          <a:noFill/>
        </p:spPr>
        <p:txBody>
          <a:bodyPr wrap="square" rtlCol="0">
            <a:spAutoFit/>
          </a:bodyPr>
          <a:lstStyle/>
          <a:p>
            <a:r>
              <a:rPr lang="en-US" sz="2000" dirty="0"/>
              <a:t>Add media: </a:t>
            </a:r>
          </a:p>
          <a:p>
            <a:r>
              <a:rPr lang="en-US" sz="2000" dirty="0"/>
              <a:t>	</a:t>
            </a:r>
            <a:endParaRPr lang="en-US" sz="2000" dirty="0" smtClean="0"/>
          </a:p>
          <a:p>
            <a:r>
              <a:rPr lang="en-US" sz="2000" dirty="0"/>
              <a:t>	</a:t>
            </a:r>
            <a:r>
              <a:rPr lang="en-US" sz="2000" dirty="0" smtClean="0"/>
              <a:t>General </a:t>
            </a:r>
            <a:r>
              <a:rPr lang="en-US" sz="2000" dirty="0"/>
              <a:t>Resume and Cover Letter</a:t>
            </a:r>
          </a:p>
          <a:p>
            <a:r>
              <a:rPr lang="en-US" sz="2000" dirty="0"/>
              <a:t>	</a:t>
            </a:r>
            <a:endParaRPr lang="en-US" sz="2000" dirty="0" smtClean="0"/>
          </a:p>
          <a:p>
            <a:r>
              <a:rPr lang="en-US" sz="2000" dirty="0"/>
              <a:t>	</a:t>
            </a:r>
            <a:r>
              <a:rPr lang="en-US" sz="2000" dirty="0" smtClean="0"/>
              <a:t>Video </a:t>
            </a:r>
            <a:r>
              <a:rPr lang="en-US" sz="2000" dirty="0"/>
              <a:t>of 30 Second Elevator Speech</a:t>
            </a:r>
          </a:p>
        </p:txBody>
      </p:sp>
    </p:spTree>
    <p:extLst>
      <p:ext uri="{BB962C8B-B14F-4D97-AF65-F5344CB8AC3E}">
        <p14:creationId xmlns:p14="http://schemas.microsoft.com/office/powerpoint/2010/main" val="281425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8884"/>
            <a:ext cx="4924680" cy="1376854"/>
          </a:xfrm>
        </p:spPr>
        <p:txBody>
          <a:bodyPr>
            <a:normAutofit/>
          </a:bodyPr>
          <a:lstStyle/>
          <a:p>
            <a:r>
              <a:rPr lang="en-US" sz="3600" dirty="0" smtClean="0"/>
              <a:t>Career Interest</a:t>
            </a:r>
            <a:r>
              <a:rPr lang="en-US" dirty="0" smtClean="0"/>
              <a:t/>
            </a:r>
            <a:br>
              <a:rPr lang="en-US" dirty="0" smtClean="0"/>
            </a:br>
            <a:r>
              <a:rPr lang="en-US" sz="2200" dirty="0" smtClean="0">
                <a:solidFill>
                  <a:schemeClr val="tx1"/>
                </a:solidFill>
              </a:rPr>
              <a:t>Let the recruiters know you are open</a:t>
            </a:r>
            <a:endParaRPr lang="en-US" sz="2200" dirty="0">
              <a:solidFill>
                <a:schemeClr val="tx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53656" y="557431"/>
            <a:ext cx="4315408" cy="5527675"/>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37" y="2366144"/>
            <a:ext cx="5839640" cy="2124371"/>
          </a:xfrm>
          <a:prstGeom prst="rect">
            <a:avLst/>
          </a:prstGeom>
        </p:spPr>
      </p:pic>
      <p:sp>
        <p:nvSpPr>
          <p:cNvPr id="7" name="Rectangle 6"/>
          <p:cNvSpPr/>
          <p:nvPr/>
        </p:nvSpPr>
        <p:spPr>
          <a:xfrm>
            <a:off x="1860331" y="3321269"/>
            <a:ext cx="662151" cy="4309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864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78" y="1"/>
            <a:ext cx="4510419" cy="948186"/>
          </a:xfrm>
        </p:spPr>
        <p:txBody>
          <a:bodyPr>
            <a:noAutofit/>
          </a:bodyPr>
          <a:lstStyle/>
          <a:p>
            <a:r>
              <a:rPr lang="en-US" sz="3600" dirty="0" smtClean="0"/>
              <a:t>Work Experience</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54566" y="514350"/>
            <a:ext cx="3725955" cy="5527675"/>
          </a:xfrm>
        </p:spPr>
      </p:pic>
      <p:sp>
        <p:nvSpPr>
          <p:cNvPr id="4" name="Text Placeholder 3"/>
          <p:cNvSpPr>
            <a:spLocks noGrp="1"/>
          </p:cNvSpPr>
          <p:nvPr>
            <p:ph type="body" sz="half" idx="2"/>
          </p:nvPr>
        </p:nvSpPr>
        <p:spPr>
          <a:xfrm>
            <a:off x="729886" y="1194748"/>
            <a:ext cx="3854528" cy="2593800"/>
          </a:xfrm>
        </p:spPr>
        <p:txBody>
          <a:bodyPr>
            <a:noAutofit/>
          </a:bodyPr>
          <a:lstStyle/>
          <a:p>
            <a:pPr marL="285750" indent="-285750">
              <a:buFont typeface="Arial" panose="020B0604020202020204" pitchFamily="34" charset="0"/>
              <a:buChar char="•"/>
            </a:pPr>
            <a:r>
              <a:rPr lang="en-US" sz="2000" dirty="0" smtClean="0"/>
              <a:t>Do </a:t>
            </a:r>
            <a:r>
              <a:rPr lang="en-US" sz="2000" b="1" dirty="0" smtClean="0"/>
              <a:t>NOT</a:t>
            </a:r>
            <a:r>
              <a:rPr lang="en-US" sz="2000" dirty="0" smtClean="0"/>
              <a:t> limit to 1 page</a:t>
            </a:r>
          </a:p>
          <a:p>
            <a:pPr marL="285750" indent="-285750">
              <a:buFont typeface="Arial" panose="020B0604020202020204" pitchFamily="34" charset="0"/>
              <a:buChar char="•"/>
            </a:pPr>
            <a:r>
              <a:rPr lang="en-US" sz="2000" dirty="0" smtClean="0"/>
              <a:t>More bullets = more key words</a:t>
            </a:r>
          </a:p>
          <a:p>
            <a:pPr marL="285750" indent="-285750">
              <a:buFont typeface="Arial" panose="020B0604020202020204" pitchFamily="34" charset="0"/>
              <a:buChar char="•"/>
            </a:pPr>
            <a:r>
              <a:rPr lang="en-US" sz="2000" dirty="0" smtClean="0"/>
              <a:t>Bullet vs Paragraph</a:t>
            </a:r>
            <a:endParaRPr lang="en-US" sz="2000" dirty="0"/>
          </a:p>
          <a:p>
            <a:pPr marL="285750" indent="-285750">
              <a:buFont typeface="Arial" panose="020B0604020202020204" pitchFamily="34" charset="0"/>
              <a:buChar char="•"/>
            </a:pPr>
            <a:r>
              <a:rPr lang="en-US" sz="2000" dirty="0" smtClean="0"/>
              <a:t>Master resume</a:t>
            </a:r>
          </a:p>
          <a:p>
            <a:pPr marL="285750" indent="-285750">
              <a:buFont typeface="Arial" panose="020B0604020202020204" pitchFamily="34" charset="0"/>
              <a:buChar char="•"/>
            </a:pPr>
            <a:r>
              <a:rPr lang="en-US" sz="2000" dirty="0" smtClean="0"/>
              <a:t>Can add media</a:t>
            </a:r>
            <a:endParaRPr lang="en-US" sz="2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278" y="3988559"/>
            <a:ext cx="4791744" cy="1676634"/>
          </a:xfrm>
          <a:prstGeom prst="rect">
            <a:avLst/>
          </a:prstGeom>
        </p:spPr>
      </p:pic>
      <p:sp>
        <p:nvSpPr>
          <p:cNvPr id="7" name="Rectangle 6"/>
          <p:cNvSpPr/>
          <p:nvPr/>
        </p:nvSpPr>
        <p:spPr>
          <a:xfrm>
            <a:off x="651641" y="5097517"/>
            <a:ext cx="2343807" cy="5676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54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813</TotalTime>
  <Words>1328</Words>
  <Application>Microsoft Office PowerPoint</Application>
  <PresentationFormat>Widescreen</PresentationFormat>
  <Paragraphs>131</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LinkedIn Profile for the Job Seeker</vt:lpstr>
      <vt:lpstr>About LinkedIn </vt:lpstr>
      <vt:lpstr>Profile Picture</vt:lpstr>
      <vt:lpstr>Cover Photo</vt:lpstr>
      <vt:lpstr>Headline</vt:lpstr>
      <vt:lpstr>Job Status</vt:lpstr>
      <vt:lpstr>“About” Section</vt:lpstr>
      <vt:lpstr>Career Interest Let the recruiters know you are open</vt:lpstr>
      <vt:lpstr>Work Experience</vt:lpstr>
      <vt:lpstr>Education</vt:lpstr>
      <vt:lpstr>Skills &amp; Endorsements</vt:lpstr>
      <vt:lpstr>Recommendations</vt:lpstr>
      <vt:lpstr>Accomplishments</vt:lpstr>
      <vt:lpstr>Additional Profile Sections</vt:lpstr>
      <vt:lpstr>What to do next???</vt:lpstr>
      <vt:lpstr>Any 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LinkedIn Profile for the Job Seeker</dc:title>
  <dc:creator>Ratzel, Desiree E SSG NGWI</dc:creator>
  <cp:lastModifiedBy>Ratzel, Desiree E SSG NGWI</cp:lastModifiedBy>
  <cp:revision>49</cp:revision>
  <dcterms:created xsi:type="dcterms:W3CDTF">2019-08-19T14:59:04Z</dcterms:created>
  <dcterms:modified xsi:type="dcterms:W3CDTF">2019-09-26T20:04:39Z</dcterms:modified>
</cp:coreProperties>
</file>